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8" r:id="rId5"/>
    <p:sldId id="275" r:id="rId6"/>
    <p:sldId id="276" r:id="rId7"/>
    <p:sldId id="277" r:id="rId8"/>
    <p:sldId id="281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4.11 (goede controle opgave of je de arbeidsmarkt beheerst).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5 minuten zonder overleg.</a:t>
            </a:r>
          </a:p>
          <a:p>
            <a:r>
              <a:rPr lang="nl-NL" sz="2500" dirty="0" smtClean="0"/>
              <a:t>Eerder klaar, zelfstandig aan de slag met opgave </a:t>
            </a:r>
            <a:r>
              <a:rPr lang="nl-NL" sz="2500" dirty="0" smtClean="0"/>
              <a:t>4.12 t/m 4.14 lees hiervoor het hoofdstuk de cao.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00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138"/>
          <a:stretch/>
        </p:blipFill>
        <p:spPr>
          <a:xfrm>
            <a:off x="0" y="0"/>
            <a:ext cx="8145379" cy="2646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2452"/>
          <a:stretch/>
        </p:blipFill>
        <p:spPr>
          <a:xfrm>
            <a:off x="0" y="0"/>
            <a:ext cx="8145379" cy="517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39671"/>
          <a:stretch/>
        </p:blipFill>
        <p:spPr>
          <a:xfrm>
            <a:off x="0" y="2719136"/>
            <a:ext cx="8145379" cy="41350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4026"/>
          <a:stretch/>
        </p:blipFill>
        <p:spPr>
          <a:xfrm>
            <a:off x="0" y="0"/>
            <a:ext cx="8145379" cy="10948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0867"/>
          <a:stretch/>
        </p:blipFill>
        <p:spPr>
          <a:xfrm>
            <a:off x="0" y="0"/>
            <a:ext cx="8145379" cy="13114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3845"/>
          <a:stretch/>
        </p:blipFill>
        <p:spPr>
          <a:xfrm>
            <a:off x="0" y="0"/>
            <a:ext cx="8145379" cy="17927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9281"/>
          <a:stretch/>
        </p:blipFill>
        <p:spPr>
          <a:xfrm>
            <a:off x="0" y="0"/>
            <a:ext cx="8145379" cy="21055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5244"/>
          <a:stretch/>
        </p:blipFill>
        <p:spPr>
          <a:xfrm>
            <a:off x="0" y="0"/>
            <a:ext cx="8145379" cy="238225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5379" cy="685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cao. (collectieve arbeidsovereenkomst).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0517"/>
            <a:ext cx="8596668" cy="4320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Wanneer je gaat werken teken je met je werkgever een arbeidsovereenkomst</a:t>
            </a:r>
          </a:p>
          <a:p>
            <a:r>
              <a:rPr lang="nl-NL" sz="2500" dirty="0" smtClean="0"/>
              <a:t>Primaire arbeidsvoorwaarde: Loon, werktijden.</a:t>
            </a:r>
          </a:p>
          <a:p>
            <a:r>
              <a:rPr lang="nl-NL" sz="2500" dirty="0" smtClean="0"/>
              <a:t>Secundaire arbeidsvoorwaarde: reiskostenvergoeding, vakantie, kinderopvang</a:t>
            </a:r>
          </a:p>
          <a:p>
            <a:r>
              <a:rPr lang="nl-NL" sz="2500" dirty="0" smtClean="0"/>
              <a:t>Individuele arbeidsovereenkomst = tussen jou en je werkgever. </a:t>
            </a:r>
          </a:p>
          <a:p>
            <a:r>
              <a:rPr lang="nl-NL" sz="2500" dirty="0" smtClean="0"/>
              <a:t>Collectieve arbeidsovereenkomst = voor iedereen die werkt in een bepaalde bedrijfstak.</a:t>
            </a:r>
          </a:p>
          <a:p>
            <a:r>
              <a:rPr lang="nl-NL" sz="2500" dirty="0" smtClean="0"/>
              <a:t>Daarin staan de minimale arbeidsvoorwaarde (minimumloon, minimaal aantal dagen vakantie ect).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90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collectieve arbeidsovereenkomst.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Voor iedereen die dus werkt in een bepaalde bedrijfstak gelden deze arbeidsvoorwaarden.</a:t>
            </a:r>
          </a:p>
          <a:p>
            <a:pPr marL="0" indent="0">
              <a:buNone/>
            </a:pPr>
            <a:r>
              <a:rPr lang="nl-NL" sz="2500" dirty="0" smtClean="0"/>
              <a:t>Hoe komen de voorwaarden tot stand?</a:t>
            </a:r>
          </a:p>
          <a:p>
            <a:pPr marL="0" indent="0">
              <a:buNone/>
            </a:pPr>
            <a:r>
              <a:rPr lang="nl-NL" sz="2500" dirty="0" smtClean="0"/>
              <a:t>De werkgevers en werknemersvakbonden overleggen met elkaar.</a:t>
            </a:r>
          </a:p>
          <a:p>
            <a:pPr marL="0" indent="0">
              <a:buNone/>
            </a:pPr>
            <a:r>
              <a:rPr lang="nl-NL" sz="2500" dirty="0" smtClean="0"/>
              <a:t>Je kan als werknemer je aansluiten bij een vakbond, hoe meer mensen zich aansluiten bij een vakbond, hoe sterker de onderhandelingspositie van de vakbond is. </a:t>
            </a:r>
          </a:p>
          <a:p>
            <a:pPr marL="0" indent="0">
              <a:buNone/>
            </a:pPr>
            <a:r>
              <a:rPr lang="nl-NL" sz="2500" dirty="0" smtClean="0"/>
              <a:t>Het percentage van het aantal werknemers in een bedrijfstak die lid is van een vakbond noemen we de organisatiegraad.</a:t>
            </a:r>
          </a:p>
        </p:txBody>
      </p:sp>
    </p:spTree>
    <p:extLst>
      <p:ext uri="{BB962C8B-B14F-4D97-AF65-F5344CB8AC3E}">
        <p14:creationId xmlns:p14="http://schemas.microsoft.com/office/powerpoint/2010/main" val="380673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4.12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4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 smtClean="0"/>
              <a:t>2 </a:t>
            </a:r>
            <a:r>
              <a:rPr lang="nl-NL" sz="2500" dirty="0" smtClean="0"/>
              <a:t>minuten zonder overleg.</a:t>
            </a:r>
          </a:p>
          <a:p>
            <a:r>
              <a:rPr lang="nl-NL" sz="2500" dirty="0" smtClean="0"/>
              <a:t>Eerder klaar, zelfstandig aan de slag met opgave </a:t>
            </a:r>
            <a:r>
              <a:rPr lang="nl-NL" sz="2500" dirty="0" smtClean="0"/>
              <a:t>4.12 t/m 4.14 lees hiervoor het hoofdstuk de cao.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91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122"/>
          <a:stretch/>
        </p:blipFill>
        <p:spPr>
          <a:xfrm>
            <a:off x="0" y="0"/>
            <a:ext cx="12192000" cy="3609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42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1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08284"/>
            <a:ext cx="8596668" cy="1822116"/>
          </a:xfrm>
        </p:spPr>
        <p:txBody>
          <a:bodyPr/>
          <a:lstStyle/>
          <a:p>
            <a:r>
              <a:rPr lang="nl-NL" dirty="0" smtClean="0"/>
              <a:t>De onderhandelingen.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818147"/>
            <a:ext cx="8596668" cy="5835316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onderhandelingen gaat soms hard tegen hard.</a:t>
            </a:r>
          </a:p>
          <a:p>
            <a:r>
              <a:rPr lang="nl-NL" sz="2500" dirty="0" smtClean="0"/>
              <a:t>Werknemersvakbonden willen vaak meer loon.</a:t>
            </a:r>
          </a:p>
          <a:p>
            <a:r>
              <a:rPr lang="nl-NL" sz="2500" dirty="0" smtClean="0"/>
              <a:t>Werkgeversbonden willen dit niet, ter bescherming van hun winst.</a:t>
            </a:r>
          </a:p>
          <a:p>
            <a:r>
              <a:rPr lang="nl-NL" sz="2500" dirty="0" smtClean="0"/>
              <a:t>Werknemersvakbonden roepen soms hun leden op om te gaan staken om werkgeversvakbonden te overtuigen hun eisen te accepteren.</a:t>
            </a:r>
          </a:p>
          <a:p>
            <a:r>
              <a:rPr lang="nl-NL" sz="2500" dirty="0" smtClean="0"/>
              <a:t>Wanneer de leden ervoor kiezen om te gaan staken is er sprake van </a:t>
            </a:r>
            <a:r>
              <a:rPr lang="nl-NL" sz="2500" b="1" dirty="0" smtClean="0"/>
              <a:t>zelfbinding</a:t>
            </a:r>
            <a:r>
              <a:rPr lang="nl-NL" sz="2500" dirty="0" smtClean="0"/>
              <a:t>: vrijwillig jezelf binden aan een bepaalde keuze om de keuze van de ander te beïnvloeden.</a:t>
            </a:r>
          </a:p>
          <a:p>
            <a:r>
              <a:rPr lang="nl-NL" sz="2500" dirty="0" smtClean="0"/>
              <a:t>Waar zien we dit super veel?</a:t>
            </a:r>
          </a:p>
          <a:p>
            <a:r>
              <a:rPr lang="nl-NL" sz="2500" dirty="0" smtClean="0"/>
              <a:t>Relaties.</a:t>
            </a:r>
          </a:p>
          <a:p>
            <a:r>
              <a:rPr lang="nl-NL" sz="2500" dirty="0" smtClean="0"/>
              <a:t>Als je iets anders wilt dan patat eten kook je het maar lekker zelf.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6861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4.13 en 4.14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 smtClean="0"/>
              <a:t>4 </a:t>
            </a:r>
            <a:r>
              <a:rPr lang="nl-NL" sz="2500" dirty="0" smtClean="0"/>
              <a:t>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lees paragraaf 4.4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3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3" name="Ovaal 12"/>
          <p:cNvSpPr/>
          <p:nvPr/>
        </p:nvSpPr>
        <p:spPr>
          <a:xfrm>
            <a:off x="5764847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250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47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473"/>
          <a:stretch/>
        </p:blipFill>
        <p:spPr>
          <a:xfrm>
            <a:off x="0" y="0"/>
            <a:ext cx="10106526" cy="7098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768"/>
          <a:stretch/>
        </p:blipFill>
        <p:spPr>
          <a:xfrm>
            <a:off x="0" y="0"/>
            <a:ext cx="10106526" cy="14317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669"/>
          <a:stretch/>
        </p:blipFill>
        <p:spPr>
          <a:xfrm>
            <a:off x="0" y="0"/>
            <a:ext cx="10106526" cy="20453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4673"/>
          <a:stretch/>
        </p:blipFill>
        <p:spPr>
          <a:xfrm>
            <a:off x="0" y="0"/>
            <a:ext cx="10106526" cy="23822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395"/>
          <a:stretch/>
        </p:blipFill>
        <p:spPr>
          <a:xfrm>
            <a:off x="0" y="0"/>
            <a:ext cx="10106526" cy="30078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919"/>
          <a:stretch/>
        </p:blipFill>
        <p:spPr>
          <a:xfrm>
            <a:off x="0" y="0"/>
            <a:ext cx="10106526" cy="48607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6857"/>
          <a:stretch/>
        </p:blipFill>
        <p:spPr>
          <a:xfrm>
            <a:off x="0" y="0"/>
            <a:ext cx="10106526" cy="560671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06526" cy="6743404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3862137" y="2497474"/>
            <a:ext cx="377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1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295972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1759"/>
            <a:ext cx="8596668" cy="4609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Tussen een werkgever en werknemer is een individuele arbeidsovereenkomst afgesloten, hierin staan de afspraken over loon/werktijden/vakantie ect.</a:t>
            </a:r>
          </a:p>
          <a:p>
            <a:pPr marL="0" indent="0">
              <a:buNone/>
            </a:pPr>
            <a:r>
              <a:rPr lang="nl-NL" sz="2500" dirty="0" smtClean="0"/>
              <a:t>Soms gelden hier minimale afspraken over die zijn dan samengesteld in een collectieve arbeidsovereenkomst. </a:t>
            </a:r>
          </a:p>
          <a:p>
            <a:pPr marL="0" indent="0">
              <a:buNone/>
            </a:pPr>
            <a:r>
              <a:rPr lang="nl-NL" sz="2500" dirty="0" smtClean="0"/>
              <a:t>Wanneer de collectieve arbeidsovereenkomst algemeen bindend is verklaard gelden deze voor een volledige bedrijfstak.</a:t>
            </a:r>
          </a:p>
          <a:p>
            <a:pPr marL="0" indent="0">
              <a:buNone/>
            </a:pPr>
            <a:r>
              <a:rPr lang="nl-NL" sz="2500" dirty="0" smtClean="0"/>
              <a:t>Bij de onderhandelingen gaat het er soms hard aan toe, zelfbinding is een manier om de keuze van de ander te </a:t>
            </a:r>
            <a:r>
              <a:rPr lang="nl-NL" sz="2500" dirty="0" err="1" smtClean="0"/>
              <a:t>beinvloeden</a:t>
            </a:r>
            <a:r>
              <a:rPr lang="nl-NL" sz="2500" dirty="0" smtClean="0"/>
              <a:t>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185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</a:t>
            </a:r>
            <a:r>
              <a:rPr lang="nl-NL" sz="2500" dirty="0" smtClean="0"/>
              <a:t>lessen</a:t>
            </a:r>
            <a:endParaRPr lang="nl-NL" sz="2500" dirty="0" smtClean="0"/>
          </a:p>
          <a:p>
            <a:r>
              <a:rPr lang="nl-NL" sz="2500" dirty="0" smtClean="0"/>
              <a:t>Hoofdstuk 4 markt en overheid </a:t>
            </a:r>
            <a:r>
              <a:rPr lang="nl-NL" sz="2500" dirty="0" smtClean="0"/>
              <a:t>opgave:4.11 t/m 4.14</a:t>
            </a:r>
            <a:endParaRPr lang="nl-NL" sz="2500" dirty="0" smtClean="0"/>
          </a:p>
          <a:p>
            <a:r>
              <a:rPr lang="nl-NL" sz="2500" dirty="0" smtClean="0"/>
              <a:t>De markt levert niet altijd de juiste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853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216568"/>
            <a:ext cx="8985244" cy="1713832"/>
          </a:xfrm>
        </p:spPr>
        <p:txBody>
          <a:bodyPr/>
          <a:lstStyle/>
          <a:p>
            <a:r>
              <a:rPr lang="nl-NL" dirty="0" smtClean="0"/>
              <a:t>Terugblik: 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417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en rekenkundig het overschot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08485"/>
            <a:ext cx="8744613" cy="43328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figuur 4.1 zien we dat er een tekort/overschot ontstaat</a:t>
            </a:r>
          </a:p>
          <a:p>
            <a:r>
              <a:rPr lang="nl-NL" sz="2500" dirty="0" smtClean="0"/>
              <a:t>Aanbodtekort/vraagoverschot.</a:t>
            </a:r>
          </a:p>
          <a:p>
            <a:r>
              <a:rPr lang="nl-NL" sz="2500" dirty="0" smtClean="0"/>
              <a:t>Berekenen door de maximumprijs in te vullen in vraag en aanbodfuncties.</a:t>
            </a:r>
          </a:p>
          <a:p>
            <a:r>
              <a:rPr lang="nl-NL" sz="2500" dirty="0" smtClean="0"/>
              <a:t>Het verschil tussen de gevraagde en aangeboden hoeveelheid is het aanbodtekort/vraagoverschot).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76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577137" cy="1930400"/>
          </a:xfrm>
        </p:spPr>
        <p:txBody>
          <a:bodyPr/>
          <a:lstStyle/>
          <a:p>
            <a:r>
              <a:rPr lang="nl-NL" dirty="0" smtClean="0"/>
              <a:t>Soms vind de overheid de prijs die ontstaat te laag.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998621"/>
            <a:ext cx="9253504" cy="5666873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overheid vind dat de producent geen redelijk inkomen kan verdienen, maar vind de productie van het goed dusdanig belangrijk dat hij het inkomen van de product wilt beschermen (bijvoorbeeld voedsel).</a:t>
            </a:r>
          </a:p>
          <a:p>
            <a:r>
              <a:rPr lang="nl-NL" sz="2500" dirty="0" smtClean="0"/>
              <a:t>De overheid vind het product dusdanig belangrijk, dat het de kwaliteit wilt waarborgen door een prijs aan te bieden waardoor voldoende kwalitatief goede producten worden gemaakt.</a:t>
            </a:r>
          </a:p>
          <a:p>
            <a:r>
              <a:rPr lang="nl-NL" sz="2500" dirty="0" smtClean="0"/>
              <a:t>Oplossing: minimumprijzen.</a:t>
            </a:r>
          </a:p>
          <a:p>
            <a:r>
              <a:rPr lang="nl-NL" sz="2500" dirty="0" smtClean="0"/>
              <a:t>Gevolg: een aanbodsoverschot, vraagtekort, ten slotte aanbieders gaan bij deze verhoogde prijs meer produceren, en door de verhoogde prijs neemt de vraag af.</a:t>
            </a:r>
          </a:p>
          <a:p>
            <a:r>
              <a:rPr lang="nl-NL" sz="2500" dirty="0" smtClean="0"/>
              <a:t>Oplossing van de overheid: of het opkopen van dit aanbodoverschot, of een quotum stellen (de producent mag maximaal aantal producten maken.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9389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Heffingen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Naast minimum een maximum prijzen kan de overheid op andere manieren de markt beïnvloeden.</a:t>
            </a:r>
          </a:p>
          <a:p>
            <a:r>
              <a:rPr lang="nl-NL" sz="2500" dirty="0" smtClean="0"/>
              <a:t>Heffing verlagen het aanbod, tenslotte de aanbieders moet een gedeelte van de ontvangen prijs afstaan aan de overheid.</a:t>
            </a:r>
          </a:p>
          <a:p>
            <a:r>
              <a:rPr lang="nl-NL" sz="2500" dirty="0" smtClean="0"/>
              <a:t>Subsidies verhogen het aanbod, tenslotte naast de prijs van het product ontvangt de producent ook nog een subsidie (vaak wordt deze subsidie in de prijs meegerekend).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0272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Loonvorming.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477257"/>
          </a:xfrm>
        </p:spPr>
        <p:txBody>
          <a:bodyPr>
            <a:noAutofit/>
          </a:bodyPr>
          <a:lstStyle/>
          <a:p>
            <a:r>
              <a:rPr lang="nl-NL" sz="2500" dirty="0" smtClean="0"/>
              <a:t>Hoeveel je gaat verdienen wordt als je gaat werken wordt voor een groot gedeelte bepaald door vraag en aanbod.</a:t>
            </a:r>
          </a:p>
          <a:p>
            <a:r>
              <a:rPr lang="nl-NL" sz="2500" dirty="0" smtClean="0"/>
              <a:t>Laag opgeleid werk is vaak veel meer aanbod dan vraag, dus een lage prijs.</a:t>
            </a:r>
          </a:p>
          <a:p>
            <a:r>
              <a:rPr lang="nl-NL" sz="2500" dirty="0" smtClean="0"/>
              <a:t>Hoog opgeleid werk is vaak meer vraag dan aanbod, dus een hogere prijs.</a:t>
            </a:r>
          </a:p>
          <a:p>
            <a:r>
              <a:rPr lang="nl-NL" sz="2500" dirty="0" smtClean="0"/>
              <a:t>Om de werknemer te beschermen is er vaak sprake van een minimumloon, dit is het bedrag wat je minimaal verdiend zodra je gaat werken. (vergelijkbaar met een minimumprijs</a:t>
            </a:r>
            <a:r>
              <a:rPr lang="nl-NL" sz="2500" dirty="0" smtClean="0"/>
              <a:t>)</a:t>
            </a:r>
          </a:p>
          <a:p>
            <a:r>
              <a:rPr lang="nl-NL" sz="2500" dirty="0" smtClean="0"/>
              <a:t>Hierdoor ontstaat mogelijk wel werkloosheid.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626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1009</Words>
  <Application>Microsoft Office PowerPoint</Application>
  <PresentationFormat>Breedbeeld</PresentationFormat>
  <Paragraphs>101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Welkom Havo 5.</vt:lpstr>
      <vt:lpstr>Agenda:</vt:lpstr>
      <vt:lpstr>PowerPoint-presentatie</vt:lpstr>
      <vt:lpstr>Marktfalen gezien vanuit de overheid:</vt:lpstr>
      <vt:lpstr>Terugblik: Marktfalen gezien vanuit de overheid:</vt:lpstr>
      <vt:lpstr>Grafisch en rekenkundig het overschot berekenen.</vt:lpstr>
      <vt:lpstr>Soms vind de overheid de prijs die ontstaat te laag. </vt:lpstr>
      <vt:lpstr>Heffingen en subsidies.</vt:lpstr>
      <vt:lpstr>Loonvorming.</vt:lpstr>
      <vt:lpstr>Maak opgave 4.11 (goede controle opgave of je de arbeidsmarkt beheerst).</vt:lpstr>
      <vt:lpstr>PowerPoint-presentatie</vt:lpstr>
      <vt:lpstr>De cao. (collectieve arbeidsovereenkomst).</vt:lpstr>
      <vt:lpstr>De collectieve arbeidsovereenkomst.</vt:lpstr>
      <vt:lpstr>Maak opgave 4.12 </vt:lpstr>
      <vt:lpstr>PowerPoint-presentatie</vt:lpstr>
      <vt:lpstr>De onderhandelingen.</vt:lpstr>
      <vt:lpstr>Maak opgave 4.13 en 4.14 </vt:lpstr>
      <vt:lpstr>PowerPoint-presentatie</vt:lpstr>
      <vt:lpstr>Samengevat: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33</cp:revision>
  <dcterms:created xsi:type="dcterms:W3CDTF">2017-08-27T09:00:36Z</dcterms:created>
  <dcterms:modified xsi:type="dcterms:W3CDTF">2017-09-04T11:25:36Z</dcterms:modified>
</cp:coreProperties>
</file>